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jpg>
</file>

<file path=ppt/media/image14.gif>
</file>

<file path=ppt/media/image15.gif>
</file>

<file path=ppt/media/image16.gif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350324a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350324a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350324ab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350324ab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350324ab7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350324ab7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350324ab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350324ab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350324ab7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350324ab7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350324ab7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350324ab7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jpg"/><Relationship Id="rId5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1.png"/><Relationship Id="rId5" Type="http://schemas.openxmlformats.org/officeDocument/2006/relationships/image" Target="../media/image9.png"/><Relationship Id="rId6" Type="http://schemas.openxmlformats.org/officeDocument/2006/relationships/image" Target="../media/image12.png"/><Relationship Id="rId7" Type="http://schemas.openxmlformats.org/officeDocument/2006/relationships/image" Target="../media/image13.jpg"/><Relationship Id="rId8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gif"/><Relationship Id="rId4" Type="http://schemas.openxmlformats.org/officeDocument/2006/relationships/image" Target="../media/image14.gif"/><Relationship Id="rId5" Type="http://schemas.openxmlformats.org/officeDocument/2006/relationships/image" Target="../media/image16.gif"/><Relationship Id="rId6" Type="http://schemas.openxmlformats.org/officeDocument/2006/relationships/image" Target="../media/image3.jpg"/><Relationship Id="rId7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Cuboid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Robert Baines, Andrew Morgan, Hayley McClintock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476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cuboid with a dynamic contact surface for </a:t>
            </a:r>
            <a:r>
              <a:rPr b="1" lang="en"/>
              <a:t>adaptable motion </a:t>
            </a:r>
            <a:r>
              <a:rPr lang="en"/>
              <a:t>and </a:t>
            </a:r>
            <a:r>
              <a:rPr b="1" lang="en"/>
              <a:t>topographic mapping</a:t>
            </a:r>
            <a:r>
              <a:rPr lang="en"/>
              <a:t> on variable terrains.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8875" y="1334400"/>
            <a:ext cx="6168301" cy="36603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Deliverables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10/12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Order initial testing components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CAD model and design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Electronic architecture diagram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Complete solenoid testing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●"/>
            </a:pPr>
            <a:r>
              <a:rPr lang="en">
                <a:solidFill>
                  <a:srgbClr val="999999"/>
                </a:solidFill>
              </a:rPr>
              <a:t>11/2</a:t>
            </a:r>
            <a:endParaRPr>
              <a:solidFill>
                <a:srgbClr val="99999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Prototype I constructed</a:t>
            </a:r>
            <a:endParaRPr>
              <a:solidFill>
                <a:srgbClr val="99999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Sensor calibration</a:t>
            </a:r>
            <a:endParaRPr>
              <a:solidFill>
                <a:srgbClr val="99999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Testing plan</a:t>
            </a:r>
            <a:endParaRPr>
              <a:solidFill>
                <a:srgbClr val="999999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●"/>
            </a:pPr>
            <a:r>
              <a:rPr lang="en">
                <a:solidFill>
                  <a:srgbClr val="999999"/>
                </a:solidFill>
              </a:rPr>
              <a:t>12/3</a:t>
            </a:r>
            <a:endParaRPr>
              <a:solidFill>
                <a:srgbClr val="99999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Final cube finished</a:t>
            </a:r>
            <a:endParaRPr>
              <a:solidFill>
                <a:srgbClr val="99999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Achieve topographical mapping</a:t>
            </a:r>
            <a:endParaRPr>
              <a:solidFill>
                <a:srgbClr val="99999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Locomote over obstacle course</a:t>
            </a:r>
            <a:endParaRPr>
              <a:solidFill>
                <a:srgbClr val="999999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1297" y="1364525"/>
            <a:ext cx="1198974" cy="89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3688" y="2610125"/>
            <a:ext cx="794188" cy="10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1310" y="3853005"/>
            <a:ext cx="1198975" cy="1079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120950" y="-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did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-56175" y="4234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CAD of interior cuboid design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Initial image capture approach and processing alg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Electronic architecture sketch</a:t>
            </a:r>
            <a:endParaRPr sz="1400"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00" y="3856266"/>
            <a:ext cx="1619881" cy="1153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8286" y="3865264"/>
            <a:ext cx="1599566" cy="1135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49353" y="3839825"/>
            <a:ext cx="1658246" cy="118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 rotWithShape="1">
          <a:blip r:embed="rId6">
            <a:alphaModFix/>
          </a:blip>
          <a:srcRect b="4433" l="3713" r="6164" t="6176"/>
          <a:stretch/>
        </p:blipFill>
        <p:spPr>
          <a:xfrm>
            <a:off x="278925" y="1397150"/>
            <a:ext cx="2828075" cy="2160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 rotWithShape="1">
          <a:blip r:embed="rId7">
            <a:alphaModFix/>
          </a:blip>
          <a:srcRect b="8234" l="0" r="0" t="11269"/>
          <a:stretch/>
        </p:blipFill>
        <p:spPr>
          <a:xfrm>
            <a:off x="3189699" y="1491400"/>
            <a:ext cx="1837452" cy="1972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14850" y="2571738"/>
            <a:ext cx="3029150" cy="25343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515025" y="3401938"/>
            <a:ext cx="28281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Discerned elevation map</a:t>
            </a:r>
            <a:endParaRPr/>
          </a:p>
        </p:txBody>
      </p:sp>
      <p:sp>
        <p:nvSpPr>
          <p:cNvPr id="85" name="Google Shape;85;p16"/>
          <p:cNvSpPr txBox="1"/>
          <p:nvPr/>
        </p:nvSpPr>
        <p:spPr>
          <a:xfrm>
            <a:off x="3428725" y="3401938"/>
            <a:ext cx="2828100" cy="1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Ground truth </a:t>
            </a:r>
            <a:endParaRPr/>
          </a:p>
        </p:txBody>
      </p:sp>
      <p:cxnSp>
        <p:nvCxnSpPr>
          <p:cNvPr id="86" name="Google Shape;86;p16"/>
          <p:cNvCxnSpPr/>
          <p:nvPr/>
        </p:nvCxnSpPr>
        <p:spPr>
          <a:xfrm>
            <a:off x="0" y="1411275"/>
            <a:ext cx="52305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6"/>
          <p:cNvCxnSpPr/>
          <p:nvPr/>
        </p:nvCxnSpPr>
        <p:spPr>
          <a:xfrm>
            <a:off x="5217075" y="-20075"/>
            <a:ext cx="0" cy="3812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6"/>
          <p:cNvCxnSpPr>
            <a:endCxn id="79" idx="1"/>
          </p:cNvCxnSpPr>
          <p:nvPr/>
        </p:nvCxnSpPr>
        <p:spPr>
          <a:xfrm>
            <a:off x="1686886" y="4433113"/>
            <a:ext cx="43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" name="Google Shape;89;p16"/>
          <p:cNvCxnSpPr/>
          <p:nvPr/>
        </p:nvCxnSpPr>
        <p:spPr>
          <a:xfrm>
            <a:off x="3685123" y="4433100"/>
            <a:ext cx="43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0" name="Google Shape;90;p16"/>
          <p:cNvCxnSpPr/>
          <p:nvPr/>
        </p:nvCxnSpPr>
        <p:spPr>
          <a:xfrm>
            <a:off x="5217075" y="3792375"/>
            <a:ext cx="749100" cy="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6"/>
          <p:cNvCxnSpPr/>
          <p:nvPr/>
        </p:nvCxnSpPr>
        <p:spPr>
          <a:xfrm flipH="1">
            <a:off x="5950875" y="3792375"/>
            <a:ext cx="15300" cy="1374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6"/>
          <p:cNvCxnSpPr/>
          <p:nvPr/>
        </p:nvCxnSpPr>
        <p:spPr>
          <a:xfrm>
            <a:off x="5230500" y="2753100"/>
            <a:ext cx="2454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6"/>
          <p:cNvCxnSpPr/>
          <p:nvPr/>
        </p:nvCxnSpPr>
        <p:spPr>
          <a:xfrm>
            <a:off x="7685100" y="2374450"/>
            <a:ext cx="0" cy="378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6"/>
          <p:cNvCxnSpPr/>
          <p:nvPr/>
        </p:nvCxnSpPr>
        <p:spPr>
          <a:xfrm>
            <a:off x="7685100" y="2374450"/>
            <a:ext cx="14982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6"/>
          <p:cNvSpPr txBox="1"/>
          <p:nvPr/>
        </p:nvSpPr>
        <p:spPr>
          <a:xfrm>
            <a:off x="1032699" y="4009850"/>
            <a:ext cx="481800" cy="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</a:t>
            </a:r>
            <a:endParaRPr/>
          </a:p>
        </p:txBody>
      </p:sp>
      <p:sp>
        <p:nvSpPr>
          <p:cNvPr id="96" name="Google Shape;96;p16"/>
          <p:cNvSpPr txBox="1"/>
          <p:nvPr/>
        </p:nvSpPr>
        <p:spPr>
          <a:xfrm>
            <a:off x="2936000" y="3976425"/>
            <a:ext cx="809700" cy="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Filtered</a:t>
            </a:r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4755550" y="3929600"/>
            <a:ext cx="1094700" cy="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Discretized </a:t>
            </a:r>
            <a:endParaRPr/>
          </a:p>
        </p:txBody>
      </p:sp>
      <p:sp>
        <p:nvSpPr>
          <p:cNvPr id="98" name="Google Shape;98;p16"/>
          <p:cNvSpPr txBox="1"/>
          <p:nvPr/>
        </p:nvSpPr>
        <p:spPr>
          <a:xfrm>
            <a:off x="5852550" y="2861438"/>
            <a:ext cx="12105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Rough electronic schematic</a:t>
            </a:r>
            <a:endParaRPr/>
          </a:p>
        </p:txBody>
      </p:sp>
      <p:sp>
        <p:nvSpPr>
          <p:cNvPr id="99" name="Google Shape;99;p16"/>
          <p:cNvSpPr txBox="1"/>
          <p:nvPr/>
        </p:nvSpPr>
        <p:spPr>
          <a:xfrm>
            <a:off x="8139950" y="736275"/>
            <a:ext cx="946200" cy="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side for viewing purposes</a:t>
            </a:r>
            <a:endParaRPr/>
          </a:p>
        </p:txBody>
      </p:sp>
      <p:cxnSp>
        <p:nvCxnSpPr>
          <p:cNvPr id="100" name="Google Shape;100;p16"/>
          <p:cNvCxnSpPr/>
          <p:nvPr/>
        </p:nvCxnSpPr>
        <p:spPr>
          <a:xfrm flipH="1">
            <a:off x="8715325" y="3551625"/>
            <a:ext cx="147000" cy="101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16"/>
          <p:cNvSpPr txBox="1"/>
          <p:nvPr/>
        </p:nvSpPr>
        <p:spPr>
          <a:xfrm>
            <a:off x="8039625" y="4433125"/>
            <a:ext cx="1658400" cy="4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Custom pressure regulator</a:t>
            </a:r>
            <a:endParaRPr sz="1000"/>
          </a:p>
        </p:txBody>
      </p:sp>
      <p:pic>
        <p:nvPicPr>
          <p:cNvPr id="102" name="Google Shape;102;p16"/>
          <p:cNvPicPr preferRelativeResize="0"/>
          <p:nvPr/>
        </p:nvPicPr>
        <p:blipFill rotWithShape="1">
          <a:blip r:embed="rId9">
            <a:alphaModFix/>
          </a:blip>
          <a:srcRect b="4020" l="18092" r="32811" t="3762"/>
          <a:stretch/>
        </p:blipFill>
        <p:spPr>
          <a:xfrm>
            <a:off x="5807600" y="60200"/>
            <a:ext cx="2191876" cy="22341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Solenoids are </a:t>
            </a:r>
            <a:r>
              <a:rPr b="1" lang="en"/>
              <a:t>ineffective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 enough force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 enough travel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Solution: use pneumatic actuators to propel cube, pin art toy as mapping method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Lighting inconsistencies relation to recognition </a:t>
            </a:r>
            <a:endParaRPr/>
          </a:p>
        </p:txBody>
      </p:sp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2743200"/>
            <a:ext cx="1291076" cy="2295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1800" y="2743200"/>
            <a:ext cx="1291076" cy="22959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1899" y="2743200"/>
            <a:ext cx="1291075" cy="2295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76550" y="2812669"/>
            <a:ext cx="1291075" cy="968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12125" y="2812675"/>
            <a:ext cx="1291075" cy="9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5341250" y="3878100"/>
            <a:ext cx="2699700" cy="7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Left: overhead light. Right: overhead and isometric light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Week</a:t>
            </a:r>
            <a:endParaRPr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Laser cut v1 cube </a:t>
            </a:r>
            <a:r>
              <a:rPr lang="en"/>
              <a:t>chassis</a:t>
            </a:r>
            <a:r>
              <a:rPr lang="en"/>
              <a:t> out of light-weight </a:t>
            </a:r>
            <a:r>
              <a:rPr lang="en"/>
              <a:t>acrylic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Begin to optimize recognition algorithm with testing of different LED configs and colors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Cast a silicone pneumatic bladder (easy)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